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75"/>
  </p:notesMasterIdLst>
  <p:sldIdLst>
    <p:sldId id="367" r:id="rId2"/>
    <p:sldId id="277" r:id="rId3"/>
    <p:sldId id="403" r:id="rId4"/>
    <p:sldId id="274" r:id="rId5"/>
    <p:sldId id="387" r:id="rId6"/>
    <p:sldId id="388" r:id="rId7"/>
    <p:sldId id="389" r:id="rId8"/>
    <p:sldId id="390" r:id="rId9"/>
    <p:sldId id="393" r:id="rId10"/>
    <p:sldId id="394" r:id="rId11"/>
    <p:sldId id="395" r:id="rId12"/>
    <p:sldId id="396" r:id="rId13"/>
    <p:sldId id="397" r:id="rId14"/>
    <p:sldId id="413" r:id="rId15"/>
    <p:sldId id="414" r:id="rId16"/>
    <p:sldId id="415" r:id="rId17"/>
    <p:sldId id="416" r:id="rId18"/>
    <p:sldId id="382" r:id="rId19"/>
    <p:sldId id="260" r:id="rId20"/>
    <p:sldId id="261" r:id="rId21"/>
    <p:sldId id="262" r:id="rId22"/>
    <p:sldId id="263" r:id="rId23"/>
    <p:sldId id="264" r:id="rId24"/>
    <p:sldId id="409" r:id="rId25"/>
    <p:sldId id="359" r:id="rId26"/>
    <p:sldId id="265" r:id="rId27"/>
    <p:sldId id="267" r:id="rId28"/>
    <p:sldId id="268" r:id="rId29"/>
    <p:sldId id="269" r:id="rId30"/>
    <p:sldId id="270" r:id="rId31"/>
    <p:sldId id="410" r:id="rId32"/>
    <p:sldId id="299" r:id="rId33"/>
    <p:sldId id="385" r:id="rId34"/>
    <p:sldId id="286" r:id="rId35"/>
    <p:sldId id="354" r:id="rId36"/>
    <p:sldId id="355" r:id="rId37"/>
    <p:sldId id="271" r:id="rId38"/>
    <p:sldId id="296" r:id="rId39"/>
    <p:sldId id="297" r:id="rId40"/>
    <p:sldId id="283" r:id="rId41"/>
    <p:sldId id="285" r:id="rId42"/>
    <p:sldId id="290" r:id="rId43"/>
    <p:sldId id="368" r:id="rId44"/>
    <p:sldId id="411" r:id="rId45"/>
    <p:sldId id="427" r:id="rId46"/>
    <p:sldId id="295" r:id="rId47"/>
    <p:sldId id="298" r:id="rId48"/>
    <p:sldId id="302" r:id="rId49"/>
    <p:sldId id="357" r:id="rId50"/>
    <p:sldId id="377" r:id="rId51"/>
    <p:sldId id="378" r:id="rId52"/>
    <p:sldId id="384" r:id="rId53"/>
    <p:sldId id="304" r:id="rId54"/>
    <p:sldId id="301" r:id="rId55"/>
    <p:sldId id="412" r:id="rId56"/>
    <p:sldId id="315" r:id="rId57"/>
    <p:sldId id="312" r:id="rId58"/>
    <p:sldId id="308" r:id="rId59"/>
    <p:sldId id="309" r:id="rId60"/>
    <p:sldId id="317" r:id="rId61"/>
    <p:sldId id="311" r:id="rId62"/>
    <p:sldId id="425" r:id="rId63"/>
    <p:sldId id="426" r:id="rId64"/>
    <p:sldId id="421" r:id="rId65"/>
    <p:sldId id="422" r:id="rId66"/>
    <p:sldId id="423" r:id="rId67"/>
    <p:sldId id="424" r:id="rId68"/>
    <p:sldId id="428" r:id="rId69"/>
    <p:sldId id="429" r:id="rId70"/>
    <p:sldId id="430" r:id="rId71"/>
    <p:sldId id="431" r:id="rId72"/>
    <p:sldId id="432" r:id="rId73"/>
    <p:sldId id="369" r:id="rId7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4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notesMaster" Target="notesMasters/notesMaster1.xml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8EAA4-9608-564A-9FAD-957C04FCB4F0}" type="datetimeFigureOut">
              <a:rPr lang="en-US" smtClean="0"/>
              <a:t>9/23/17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7236-F622-5745-9A10-257926CBB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5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print</a:t>
            </a:r>
            <a:r>
              <a:rPr lang="en-US" baseline="0" dirty="0" smtClean="0"/>
              <a:t> statement is outside of if block so always executed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 smtClean="0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92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Why immutability can be useful. Some things we never want to change. We</a:t>
            </a:r>
            <a:r>
              <a:rPr lang="en-US" baseline="0" dirty="0" smtClean="0"/>
              <a:t> want people looking at our code to know they will never change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05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scope!!!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96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09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this with list comprehension as</a:t>
            </a:r>
            <a:r>
              <a:rPr lang="en-US" baseline="0" dirty="0" smtClean="0"/>
              <a:t>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43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the</a:t>
            </a:r>
            <a:r>
              <a:rPr lang="en-US" baseline="0" dirty="0" smtClean="0"/>
              <a:t> variable </a:t>
            </a:r>
            <a:r>
              <a:rPr lang="en-US" sz="1200" dirty="0" err="1" smtClean="0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  is defined</a:t>
            </a:r>
            <a:r>
              <a:rPr lang="en-US" sz="1200" baseline="0" dirty="0" smtClean="0">
                <a:solidFill>
                  <a:srgbClr val="F8F8F2"/>
                </a:solidFill>
                <a:latin typeface="Menlo" charset="0"/>
              </a:rPr>
              <a:t> twice because of scope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327236-F622-5745-9A10-257926CBBCC2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54954" y="6391838"/>
            <a:ext cx="990599" cy="304799"/>
          </a:xfrm>
        </p:spPr>
        <p:txBody>
          <a:bodyPr/>
          <a:lstStyle/>
          <a:p>
            <a:fld id="{19C9CA7B-DFD4-44B5-8C60-D14B8CD1FB59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166" y="6143557"/>
            <a:ext cx="2665188" cy="553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760" y="563153"/>
            <a:ext cx="479758" cy="410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A46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1D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07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</a:t>
            </a:r>
            <a:r>
              <a:rPr lang="en-US" dirty="0" err="1" smtClean="0"/>
              <a:t>ByteSized</a:t>
            </a:r>
            <a:r>
              <a:rPr lang="en-US" dirty="0" smtClean="0"/>
              <a:t>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40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539"/>
            <a:ext cx="965561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DIY_3 - If Statements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0.15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very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portfolio_return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high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"My portfolio has bad returns"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033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None represents the lack of data </a:t>
            </a:r>
          </a:p>
          <a:p>
            <a:r>
              <a:rPr lang="en-US" dirty="0" smtClean="0"/>
              <a:t>Every type we’ve learned can also be None (not “none”)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58413" y="366531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15 None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bad_kanye_albums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None</a:t>
            </a:r>
          </a:p>
        </p:txBody>
      </p:sp>
    </p:spTree>
    <p:extLst>
      <p:ext uri="{BB962C8B-B14F-4D97-AF65-F5344CB8AC3E}">
        <p14:creationId xmlns:p14="http://schemas.microsoft.com/office/powerpoint/2010/main" val="63664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in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last weird but useful thing about if statements</a:t>
            </a:r>
          </a:p>
          <a:p>
            <a:r>
              <a:rPr lang="en-US" dirty="0" smtClean="0"/>
              <a:t>All expressions can be converted to Bool for if statements</a:t>
            </a:r>
          </a:p>
          <a:p>
            <a:r>
              <a:rPr lang="en-US" dirty="0" err="1" smtClean="0"/>
              <a:t>Ints</a:t>
            </a:r>
            <a:r>
              <a:rPr lang="en-US" dirty="0" smtClean="0"/>
              <a:t> and Floats</a:t>
            </a:r>
          </a:p>
          <a:p>
            <a:pPr lvl="1"/>
            <a:r>
              <a:rPr lang="en-US" dirty="0" smtClean="0"/>
              <a:t>0 or 0.0 becomes False, everything else becomes True</a:t>
            </a:r>
          </a:p>
          <a:p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Empty string “” becomes False everything else becomes True</a:t>
            </a:r>
          </a:p>
          <a:p>
            <a:r>
              <a:rPr lang="en-US" dirty="0" smtClean="0"/>
              <a:t>None is always false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58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in if statements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96180" y="2590319"/>
            <a:ext cx="9517626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16 other types in if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99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have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number_of_problems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problems."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"Lucky you. Problem free"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192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1</a:t>
            </a:r>
            <a:r>
              <a:rPr lang="en-US" dirty="0" smtClean="0"/>
              <a:t>: Hospital Efficiency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230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the operations manager for a major hospital. You’re looking to make your nurses more effective by removing the repetitive tasks they have to do. One such task is calculating how much pain medication to administer a patient.</a:t>
            </a:r>
            <a:r>
              <a:rPr lang="en-US" dirty="0"/>
              <a:t> </a:t>
            </a:r>
            <a:r>
              <a:rPr lang="en-US" dirty="0" smtClean="0"/>
              <a:t>The amount of medication a patient should receive is one tablet for every 50 pounds the patient weighs </a:t>
            </a:r>
            <a:r>
              <a:rPr lang="en-US" b="1" dirty="0" smtClean="0"/>
              <a:t>but never more than 3 </a:t>
            </a:r>
            <a:r>
              <a:rPr lang="en-US" dirty="0" smtClean="0"/>
              <a:t>tablets.</a:t>
            </a:r>
            <a:endParaRPr lang="en-US" dirty="0"/>
          </a:p>
          <a:p>
            <a:r>
              <a:rPr lang="en-US" dirty="0" smtClean="0"/>
              <a:t>Write a program that asks the patient their weight and returns the number of tablets they should take?</a:t>
            </a:r>
            <a:endParaRPr lang="en-US" dirty="0"/>
          </a:p>
          <a:p>
            <a:r>
              <a:rPr lang="en-US" dirty="0" smtClean="0"/>
              <a:t>(In a real world situation you’d have a “smart” IOT device to get patient weight, not just ask them)</a:t>
            </a:r>
          </a:p>
        </p:txBody>
      </p:sp>
    </p:spTree>
    <p:extLst>
      <p:ext uri="{BB962C8B-B14F-4D97-AF65-F5344CB8AC3E}">
        <p14:creationId xmlns:p14="http://schemas.microsoft.com/office/powerpoint/2010/main" val="21190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get the patients weight?</a:t>
            </a:r>
          </a:p>
          <a:p>
            <a:pPr lvl="1"/>
            <a:r>
              <a:rPr lang="en-US" dirty="0" smtClean="0"/>
              <a:t>How will you make sure their weight is the right type</a:t>
            </a:r>
          </a:p>
          <a:p>
            <a:pPr lvl="1"/>
            <a:r>
              <a:rPr lang="en-US" dirty="0" smtClean="0"/>
              <a:t>How will you calculate how many tablets they should take?</a:t>
            </a:r>
          </a:p>
          <a:p>
            <a:pPr lvl="1"/>
            <a:r>
              <a:rPr lang="en-US" dirty="0" smtClean="0"/>
              <a:t>What will you do </a:t>
            </a:r>
            <a:r>
              <a:rPr lang="en-US" b="1" dirty="0" smtClean="0"/>
              <a:t>if</a:t>
            </a:r>
            <a:r>
              <a:rPr lang="en-US" dirty="0" smtClean="0"/>
              <a:t> their weight says they should take more than 3 tablets</a:t>
            </a:r>
          </a:p>
          <a:p>
            <a:r>
              <a:rPr lang="en-US" dirty="0" smtClean="0"/>
              <a:t>Bonus:</a:t>
            </a:r>
          </a:p>
          <a:p>
            <a:pPr lvl="1"/>
            <a:r>
              <a:rPr lang="en-US" dirty="0" smtClean="0"/>
              <a:t>What if the patients can only take an integer number of tablets (i.e. not 1.75)</a:t>
            </a:r>
          </a:p>
          <a:p>
            <a:pPr lvl="1"/>
            <a:r>
              <a:rPr lang="en-US" smtClean="0"/>
              <a:t>Hint: you can round a number with “round(7.8) == 8”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6627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39659" y="2603500"/>
            <a:ext cx="10283869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1 Solution - Hospital Optimization 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input(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"What is your weight?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weight_as_int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&gt;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"You should take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number_of_tablets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tablets"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075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6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4: </a:t>
            </a:r>
            <a:r>
              <a:rPr lang="en-US" dirty="0"/>
              <a:t>E</a:t>
            </a:r>
            <a:r>
              <a:rPr lang="en-US" dirty="0" smtClean="0"/>
              <a:t>verything in its place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Lists, Tuples, Dictionaries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1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your Shell (Terminal/Command Line)</a:t>
            </a:r>
          </a:p>
          <a:p>
            <a:r>
              <a:rPr lang="en-US" dirty="0" smtClean="0"/>
              <a:t>Change directory to </a:t>
            </a:r>
            <a:r>
              <a:rPr lang="en-US" dirty="0" err="1" smtClean="0"/>
              <a:t>bytesizedlabs</a:t>
            </a:r>
            <a:r>
              <a:rPr lang="en-US" dirty="0" smtClean="0"/>
              <a:t> (should be on your Desktop)</a:t>
            </a:r>
          </a:p>
          <a:p>
            <a:pPr lvl="1"/>
            <a:r>
              <a:rPr lang="en-US" dirty="0" smtClean="0"/>
              <a:t>“cd”</a:t>
            </a:r>
          </a:p>
          <a:p>
            <a:pPr lvl="1"/>
            <a:r>
              <a:rPr lang="en-US" dirty="0" smtClean="0"/>
              <a:t>“ls”</a:t>
            </a:r>
          </a:p>
          <a:p>
            <a:r>
              <a:rPr lang="en-US" dirty="0" smtClean="0"/>
              <a:t>Create a new folder day2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mkdir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679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learned 4 basic ways to hold data (string, bool, </a:t>
            </a:r>
            <a:r>
              <a:rPr lang="en-US" dirty="0" err="1" smtClean="0"/>
              <a:t>int</a:t>
            </a:r>
            <a:r>
              <a:rPr lang="en-US" dirty="0" smtClean="0"/>
              <a:t>, float)</a:t>
            </a:r>
          </a:p>
          <a:p>
            <a:r>
              <a:rPr lang="en-US" dirty="0" smtClean="0"/>
              <a:t>Data structures let us store more data in a structured and organized way</a:t>
            </a:r>
          </a:p>
          <a:p>
            <a:r>
              <a:rPr lang="en-US" dirty="0" smtClean="0"/>
              <a:t>There are several data structures built into python</a:t>
            </a:r>
          </a:p>
          <a:p>
            <a:r>
              <a:rPr lang="en-US" dirty="0" smtClean="0"/>
              <a:t>We’ll cover lists, tuples, and dictionaries</a:t>
            </a:r>
          </a:p>
          <a:p>
            <a:r>
              <a:rPr lang="en-US" dirty="0" smtClean="0"/>
              <a:t>For each we need to know:</a:t>
            </a:r>
          </a:p>
          <a:p>
            <a:pPr lvl="1"/>
            <a:r>
              <a:rPr lang="en-US" dirty="0" smtClean="0"/>
              <a:t>How to create the data structure</a:t>
            </a:r>
          </a:p>
          <a:p>
            <a:pPr lvl="1"/>
            <a:r>
              <a:rPr lang="en-US" dirty="0" smtClean="0"/>
              <a:t>How to add data</a:t>
            </a:r>
          </a:p>
          <a:p>
            <a:pPr lvl="1"/>
            <a:r>
              <a:rPr lang="en-US" dirty="0" smtClean="0"/>
              <a:t>How to alter and retrieve data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0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store a sequence of data</a:t>
            </a:r>
          </a:p>
          <a:p>
            <a:r>
              <a:rPr lang="en-US" dirty="0" smtClean="0"/>
              <a:t>They are in a specific order with each piece of data at an ”index”</a:t>
            </a:r>
          </a:p>
          <a:p>
            <a:r>
              <a:rPr lang="en-US" dirty="0" smtClean="0"/>
              <a:t>Uses square brackets […]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195" y="3937000"/>
            <a:ext cx="4546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61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create a list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51771" y="2589105"/>
            <a:ext cx="10258816" cy="35394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## 18 lists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 Create a list with [...]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"Breakfast at Tiffany's"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"Lunch at Britney's"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D9D13"/>
                </a:solidFill>
                <a:latin typeface="Menlo" charset="0"/>
              </a:rPr>
              <a:t>"Coffee at Sydney's"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first_event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0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second_event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third_event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]</a:t>
            </a:r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dirty="0" err="1" smtClean="0">
                <a:solidFill>
                  <a:srgbClr val="D0D0D0"/>
                </a:solidFill>
                <a:latin typeface="Menlo" charset="0"/>
              </a:rPr>
              <a:t>some_event</a:t>
            </a:r>
            <a:r>
              <a:rPr lang="en-US" sz="1600" dirty="0" smtClean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= </a:t>
            </a:r>
            <a:r>
              <a:rPr lang="en-US" sz="1600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[-</a:t>
            </a:r>
            <a:r>
              <a:rPr lang="en-US" sz="1600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sz="1600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sz="1600" dirty="0">
              <a:solidFill>
                <a:srgbClr val="D0D0D0"/>
              </a:solidFill>
              <a:latin typeface="Menlo" charset="0"/>
            </a:endParaRPr>
          </a:p>
          <a:p>
            <a:r>
              <a:rPr lang="en-US" sz="1600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"After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first_event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 I'm going to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second_event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>
                <a:solidFill>
                  <a:srgbClr val="ED9D13"/>
                </a:solidFill>
                <a:latin typeface="Menlo" charset="0"/>
              </a:rPr>
              <a:t>" and then "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sz="1600" b="1" dirty="0" err="1">
                <a:solidFill>
                  <a:srgbClr val="D0D0D0"/>
                </a:solidFill>
                <a:latin typeface="Menlo" charset="0"/>
              </a:rPr>
              <a:t>third_event</a:t>
            </a:r>
            <a:r>
              <a:rPr lang="en-US" sz="1600" b="1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r>
              <a:rPr lang="en-US" sz="1600" i="1" dirty="0">
                <a:solidFill>
                  <a:srgbClr val="999999"/>
                </a:solidFill>
                <a:latin typeface="Menlo" charset="0"/>
              </a:rPr>
              <a:t># After Breakfast at Tiffany's I'm going to Lunch at Britney's and then Coffee at Sydney's</a:t>
            </a:r>
            <a:endParaRPr lang="en-US" sz="1600" i="1" dirty="0">
              <a:solidFill>
                <a:srgbClr val="D0D0D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31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change a list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9348" y="2510693"/>
            <a:ext cx="10248850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19 editing lists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"Breakfast at Tiffany's"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"Lunch at Britney's"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"Coffee at Sydney's"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 Change the item at index 2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 =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"Coffee at Fred's"</a:t>
            </a:r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>
                <a:solidFill>
                  <a:srgbClr val="ED9D13"/>
                </a:solidFill>
                <a:latin typeface="Menlo" charset="0"/>
              </a:rPr>
              <a:t>"After "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>
                <a:solidFill>
                  <a:srgbClr val="3677A9"/>
                </a:solidFill>
                <a:latin typeface="Menlo" charset="0"/>
              </a:rPr>
              <a:t>0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 + </a:t>
            </a:r>
            <a:r>
              <a:rPr lang="en-US" b="1" dirty="0">
                <a:solidFill>
                  <a:srgbClr val="ED9D13"/>
                </a:solidFill>
                <a:latin typeface="Menlo" charset="0"/>
              </a:rPr>
              <a:t>" I'm going to "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   		</a:t>
            </a:r>
            <a:r>
              <a:rPr lang="en-US" b="1" dirty="0" err="1" smtClean="0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 smtClean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 </a:t>
            </a:r>
            <a:r>
              <a:rPr lang="en-US" b="1" dirty="0" smtClean="0">
                <a:solidFill>
                  <a:srgbClr val="D0D0D0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ED9D13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and then 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+ </a:t>
            </a:r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187032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change a list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04641" y="2603500"/>
            <a:ext cx="10243731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my_plan_for_today.append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"Dinner at Haley's"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my_plan_for_tonight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"Drinks at Bailey's"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D9D13"/>
                </a:solidFill>
                <a:latin typeface="Menlo" charset="0"/>
              </a:rPr>
              <a:t>"Dessert at Jessie's"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my_plan_for_today.extend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D0D0D0"/>
                </a:solidFill>
                <a:latin typeface="Menlo" charset="0"/>
              </a:rPr>
              <a:t>my_plan_for_tonight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)</a:t>
            </a:r>
          </a:p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 ["Breakfast at Tiffany's", "Lunch at Britney's", "Coffee at Fred's", "Dinner at Haley's", "Drinks at Bailey's", "Desert at Jessie's"]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del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[</a:t>
            </a:r>
            <a:r>
              <a:rPr lang="en-US" b="1" dirty="0">
                <a:solidFill>
                  <a:srgbClr val="3677A9"/>
                </a:solidFill>
                <a:latin typeface="Menlo" charset="0"/>
              </a:rPr>
              <a:t>1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my_plan_for_today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27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if value in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use the keyword “in” to check if a value is in a list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4" y="3240056"/>
            <a:ext cx="8906005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99"/>
                </a:solidFill>
                <a:latin typeface="Menlo" charset="0"/>
              </a:rPr>
              <a:t>## 20 value in list</a:t>
            </a:r>
            <a:endParaRPr lang="en-US" i="1" dirty="0">
              <a:solidFill>
                <a:srgbClr val="D0D0D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D0D0D0"/>
                </a:solidFill>
                <a:latin typeface="Menlo" charset="0"/>
              </a:rPr>
              <a:t>winning_lottery_numbers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= [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123819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54753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927340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D0D0D0"/>
                </a:solidFill>
                <a:latin typeface="Menlo" charset="0"/>
              </a:rPr>
              <a:t>is_7_a_winning_number = </a:t>
            </a:r>
            <a:r>
              <a:rPr lang="en-US" dirty="0">
                <a:solidFill>
                  <a:srgbClr val="3677A9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>
                <a:solidFill>
                  <a:srgbClr val="6AB825"/>
                </a:solidFill>
                <a:latin typeface="Menlo" charset="0"/>
              </a:rPr>
              <a:t>in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 </a:t>
            </a:r>
            <a:r>
              <a:rPr lang="en-US" b="1" dirty="0" err="1">
                <a:solidFill>
                  <a:srgbClr val="D0D0D0"/>
                </a:solidFill>
                <a:latin typeface="Menlo" charset="0"/>
              </a:rPr>
              <a:t>winning_lottery_numbers</a:t>
            </a:r>
            <a:endParaRPr lang="en-US" b="1" dirty="0">
              <a:solidFill>
                <a:srgbClr val="D0D0D0"/>
              </a:solidFill>
              <a:latin typeface="Menlo" charset="0"/>
            </a:endParaRPr>
          </a:p>
          <a:p>
            <a:endParaRPr lang="en-US" dirty="0">
              <a:solidFill>
                <a:srgbClr val="D0D0D0"/>
              </a:solidFill>
              <a:latin typeface="Menlo" charset="0"/>
            </a:endParaRPr>
          </a:p>
          <a:p>
            <a:r>
              <a:rPr lang="en-US" b="1" dirty="0">
                <a:solidFill>
                  <a:srgbClr val="6AB825"/>
                </a:solidFill>
                <a:latin typeface="Menlo" charset="0"/>
              </a:rPr>
              <a:t>print</a:t>
            </a:r>
            <a:r>
              <a:rPr lang="en-US" b="1" dirty="0">
                <a:solidFill>
                  <a:srgbClr val="D0D0D0"/>
                </a:solidFill>
                <a:latin typeface="Menlo" charset="0"/>
              </a:rPr>
              <a:t>(is_7_a_winning_number) </a:t>
            </a:r>
            <a:r>
              <a:rPr lang="en-US" b="1" i="1" dirty="0">
                <a:solidFill>
                  <a:srgbClr val="999999"/>
                </a:solidFill>
                <a:latin typeface="Menlo" charset="0"/>
              </a:rPr>
              <a:t># False</a:t>
            </a:r>
            <a:endParaRPr lang="en-US" b="1" i="1" dirty="0">
              <a:solidFill>
                <a:srgbClr val="D0D0D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Tuples also store data in an order like a list</a:t>
            </a:r>
          </a:p>
          <a:p>
            <a:r>
              <a:rPr lang="en-US" dirty="0" smtClean="0"/>
              <a:t>Tuples are </a:t>
            </a:r>
            <a:r>
              <a:rPr lang="en-US" i="1" dirty="0" smtClean="0"/>
              <a:t>immutable</a:t>
            </a:r>
          </a:p>
          <a:p>
            <a:pPr lvl="1"/>
            <a:r>
              <a:rPr lang="en-US" dirty="0" smtClean="0"/>
              <a:t>They can’t be changed once you create them</a:t>
            </a:r>
          </a:p>
          <a:p>
            <a:r>
              <a:rPr lang="en-US" dirty="0" smtClean="0"/>
              <a:t>Uses parentheses ()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4545614"/>
            <a:ext cx="8825659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75715E"/>
                </a:solidFill>
                <a:latin typeface="Menlo" charset="0"/>
              </a:rPr>
              <a:t>## 21 - </a:t>
            </a:r>
            <a:r>
              <a:rPr lang="fr-FR" dirty="0" err="1">
                <a:solidFill>
                  <a:srgbClr val="75715E"/>
                </a:solidFill>
                <a:latin typeface="Menlo" charset="0"/>
              </a:rPr>
              <a:t>Tuples</a:t>
            </a:r>
            <a:endParaRPr lang="fr-FR" dirty="0">
              <a:solidFill>
                <a:srgbClr val="F8F8F2"/>
              </a:solidFill>
              <a:latin typeface="Menlo" charset="0"/>
            </a:endParaRPr>
          </a:p>
          <a:p>
            <a:r>
              <a:rPr lang="fr-FR" dirty="0" err="1">
                <a:solidFill>
                  <a:srgbClr val="F8F8F2"/>
                </a:solidFill>
                <a:latin typeface="Menlo" charset="0"/>
              </a:rPr>
              <a:t>hometown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r-FR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"Memphis"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r-FR" dirty="0">
                <a:solidFill>
                  <a:srgbClr val="E6DB74"/>
                </a:solidFill>
                <a:latin typeface="Menlo" charset="0"/>
              </a:rPr>
              <a:t>"TN"</a:t>
            </a:r>
            <a:r>
              <a:rPr lang="fr-FR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fi-FI" dirty="0" err="1">
                <a:solidFill>
                  <a:srgbClr val="F8F8F2"/>
                </a:solidFill>
                <a:latin typeface="Menlo" charset="0"/>
              </a:rPr>
              <a:t>adreess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fi-FI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fi-FI" dirty="0">
                <a:solidFill>
                  <a:srgbClr val="AE81FF"/>
                </a:solidFill>
                <a:latin typeface="Menlo" charset="0"/>
              </a:rPr>
              <a:t>123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i-FI" dirty="0">
                <a:solidFill>
                  <a:srgbClr val="E6DB74"/>
                </a:solidFill>
                <a:latin typeface="Menlo" charset="0"/>
              </a:rPr>
              <a:t>"Main st."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fi-FI" dirty="0">
                <a:solidFill>
                  <a:srgbClr val="AE81FF"/>
                </a:solidFill>
                <a:latin typeface="Menlo" charset="0"/>
              </a:rPr>
              <a:t>28541</a:t>
            </a:r>
            <a:r>
              <a:rPr lang="fi-FI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095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Packing and unpacking tuples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51771" y="2593098"/>
            <a:ext cx="10521862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22 - packing unpacking tuples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hometown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"Memphis"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address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123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"Main 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28541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#create multiple variables with unpacking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city, state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hometown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street_name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zip_code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address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"I'm from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",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state)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I'm from Memphis, TN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"Send mail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street_name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".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zip_code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75345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Dictionaries are a collection of </a:t>
            </a:r>
            <a:r>
              <a:rPr lang="en-US" b="1" dirty="0" smtClean="0"/>
              <a:t>key : value pairs</a:t>
            </a:r>
          </a:p>
          <a:p>
            <a:r>
              <a:rPr lang="en-US" dirty="0" smtClean="0"/>
              <a:t>Keys must be unique, values can be duplicated</a:t>
            </a:r>
          </a:p>
          <a:p>
            <a:r>
              <a:rPr lang="en-US" dirty="0" smtClean="0"/>
              <a:t>Dictionaries are </a:t>
            </a:r>
            <a:r>
              <a:rPr lang="en-US" b="1" dirty="0" smtClean="0"/>
              <a:t>unordered</a:t>
            </a:r>
          </a:p>
          <a:p>
            <a:r>
              <a:rPr lang="en-US" dirty="0" smtClean="0"/>
              <a:t>Uses curly braces and colons { key : value, … }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4" y="4311650"/>
            <a:ext cx="1018110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23 - Dictionaries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democratic_presidential_nominees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2016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"Hillary Clinton"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2012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"Barak Obama"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2008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"Barak Obama"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2004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"John </a:t>
            </a:r>
            <a:r>
              <a:rPr lang="tr-TR" dirty="0" err="1">
                <a:solidFill>
                  <a:srgbClr val="E6DB74"/>
                </a:solidFill>
                <a:latin typeface="Menlo" charset="0"/>
              </a:rPr>
              <a:t>Kerry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  					  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</a:t>
            </a:r>
            <a:r>
              <a:rPr lang="tr-TR" dirty="0" smtClean="0">
                <a:solidFill>
                  <a:srgbClr val="AE81FF"/>
                </a:solidFill>
                <a:latin typeface="Menlo" charset="0"/>
              </a:rPr>
              <a:t>2000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tr-TR" dirty="0">
                <a:solidFill>
                  <a:srgbClr val="F8F8F2"/>
                </a:solidFill>
                <a:latin typeface="Menlo" charset="0"/>
              </a:rPr>
              <a:t>: </a:t>
            </a:r>
            <a:r>
              <a:rPr lang="tr-TR" dirty="0">
                <a:solidFill>
                  <a:srgbClr val="E6DB74"/>
                </a:solidFill>
                <a:latin typeface="Menlo" charset="0"/>
              </a:rPr>
              <a:t>"Al Gore"</a:t>
            </a:r>
            <a:endParaRPr lang="tr-TR" dirty="0">
              <a:solidFill>
                <a:srgbClr val="F8F8F2"/>
              </a:solidFill>
              <a:latin typeface="Menlo" charset="0"/>
            </a:endParaRPr>
          </a:p>
          <a:p>
            <a:r>
              <a:rPr lang="tr-TR" dirty="0">
                <a:solidFill>
                  <a:srgbClr val="F8F8F2"/>
                </a:solidFill>
                <a:latin typeface="Menlo" charset="0"/>
              </a:rPr>
              <a:t>									 </a:t>
            </a:r>
            <a:r>
              <a:rPr lang="tr-TR" dirty="0" smtClean="0">
                <a:solidFill>
                  <a:srgbClr val="F8F8F2"/>
                </a:solidFill>
                <a:latin typeface="Menlo" charset="0"/>
              </a:rPr>
              <a:t>    }</a:t>
            </a:r>
            <a:endParaRPr lang="tr-TR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34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information from a 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2593118"/>
            <a:ext cx="9056318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24 - Getting Dictionary values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#Create a dictionary with { key : value, ...}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"BSS"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45.8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stock_name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stock_opening_price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stock_closing_price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9372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from yesterday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Forget everything yet?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0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Editing values in a dictionary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54954" y="2603480"/>
            <a:ext cx="10070926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25 - Edit Dictionaries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"BSS"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Opening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45.8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Options Available"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True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Add to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Dictionary or change value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"Recommendation"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"Closing Price"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47.2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Remove from dictionary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del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ByteSizeStock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"Options Available"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0668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0356554"/>
              </p:ext>
            </p:extLst>
          </p:nvPr>
        </p:nvGraphicFramePr>
        <p:xfrm>
          <a:off x="1155699" y="2603500"/>
          <a:ext cx="8824913" cy="3416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321"/>
                <a:gridCol w="3129344"/>
                <a:gridCol w="3340248"/>
              </a:tblGrid>
              <a:tr h="553308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</a:tr>
              <a:tr h="934026">
                <a:tc>
                  <a:txBody>
                    <a:bodyPr/>
                    <a:lstStyle/>
                    <a:p>
                      <a:r>
                        <a:rPr lang="en-US" dirty="0" smtClean="0"/>
                        <a:t>List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 item1, item2, item3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dirty="0" smtClean="0"/>
                        <a:t>… ]</a:t>
                      </a:r>
                      <a:endParaRPr lang="en-US" dirty="0"/>
                    </a:p>
                  </a:txBody>
                  <a:tcPr/>
                </a:tc>
              </a:tr>
              <a:tr h="1096465"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 immutable (unchanging) ordered sequence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 item1, item2, item3, … )</a:t>
                      </a:r>
                    </a:p>
                  </a:txBody>
                  <a:tcPr/>
                </a:tc>
              </a:tr>
              <a:tr h="832500">
                <a:tc>
                  <a:txBody>
                    <a:bodyPr/>
                    <a:lstStyle/>
                    <a:p>
                      <a:r>
                        <a:rPr lang="en-US" dirty="0" smtClean="0"/>
                        <a:t>Dictionary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 unordered group of unique key: value pairs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{ key1 : value1, </a:t>
                      </a:r>
                    </a:p>
                    <a:p>
                      <a:r>
                        <a:rPr lang="en-US" b="0" dirty="0" smtClean="0"/>
                        <a:t>  key2 : value2, … }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052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it’s useful to know the length of a data structure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989556" y="3243734"/>
            <a:ext cx="10584493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26 </a:t>
            </a:r>
            <a:r>
              <a:rPr lang="en-US" sz="1600" dirty="0" smtClean="0">
                <a:solidFill>
                  <a:srgbClr val="75715E"/>
                </a:solidFill>
                <a:latin typeface="Menlo" charset="0"/>
              </a:rPr>
              <a:t>length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number_of_cities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600" dirty="0" err="1">
                <a:solidFill>
                  <a:srgbClr val="E6DB74"/>
                </a:solidFill>
                <a:latin typeface="Menlo" charset="0"/>
              </a:rPr>
              <a:t>Ive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 been to 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number_of_cities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 cities</a:t>
            </a:r>
            <a:r>
              <a:rPr lang="en-US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pt-BR" sz="1600" dirty="0" smtClean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 smtClean="0">
                <a:solidFill>
                  <a:srgbClr val="F8F8F2"/>
                </a:solidFill>
                <a:latin typeface="Menlo" charset="0"/>
              </a:rPr>
              <a:t>test_scores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Jake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80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"John"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90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"Jesse"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100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"Jimmy"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pt-BR" sz="1600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pt-BR" sz="1600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My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class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has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test_scores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students</a:t>
            </a:r>
            <a:r>
              <a:rPr lang="pt-BR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pt-BR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You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can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even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find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the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length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of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strings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endParaRPr lang="pt-BR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pt-BR" sz="1600" dirty="0" err="1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My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has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 "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pt-BR" sz="1600" dirty="0" err="1">
                <a:solidFill>
                  <a:srgbClr val="F8F8F2"/>
                </a:solidFill>
                <a:latin typeface="Menlo" charset="0"/>
              </a:rPr>
              <a:t>sentence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pt-BR" sz="16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pt-BR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pt-BR" sz="1600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pt-BR" sz="1600" dirty="0" err="1">
                <a:solidFill>
                  <a:srgbClr val="E6DB74"/>
                </a:solidFill>
                <a:latin typeface="Menlo" charset="0"/>
              </a:rPr>
              <a:t>characters</a:t>
            </a:r>
            <a:r>
              <a:rPr lang="pt-BR" sz="16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pt-BR" sz="1600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pt-BR" sz="1600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65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like other types, lists, tuples, and dictionaries can also be None</a:t>
            </a:r>
          </a:p>
          <a:p>
            <a:r>
              <a:rPr lang="en-US" dirty="0" smtClean="0"/>
              <a:t>Empty data structures equate to False while everything else is True</a:t>
            </a:r>
          </a:p>
          <a:p>
            <a:pPr lvl="1"/>
            <a:r>
              <a:rPr lang="en-US" dirty="0" smtClean="0"/>
              <a:t>Like how 5 and “five” equate to True while 0 and “” equate to False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51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put data inside of data inside of data …</a:t>
            </a:r>
          </a:p>
        </p:txBody>
      </p:sp>
      <p:sp>
        <p:nvSpPr>
          <p:cNvPr id="4" name="Rectangle 3"/>
          <p:cNvSpPr/>
          <p:nvPr/>
        </p:nvSpPr>
        <p:spPr>
          <a:xfrm>
            <a:off x="967063" y="3157478"/>
            <a:ext cx="10231205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27 combining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data structures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"Sydney"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"Google"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"Tesla"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"Apple"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"Amazon"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"Bank of America"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"ByteSized"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}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(portfolios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"Sarah"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])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portfolios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"Simon"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append(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"Microsoft"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portfolios[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"Sophia"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"Herbal Mountain Tea"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"Birkenstocks"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"Portland Brewing Company"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6008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Election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new </a:t>
            </a:r>
            <a:r>
              <a:rPr lang="en-US" dirty="0" smtClean="0"/>
              <a:t>file in day2 </a:t>
            </a:r>
            <a:r>
              <a:rPr lang="en-US" dirty="0" err="1" smtClean="0"/>
              <a:t>election_analytics.py</a:t>
            </a:r>
            <a:endParaRPr lang="en-US" dirty="0"/>
          </a:p>
          <a:p>
            <a:r>
              <a:rPr lang="en-US" dirty="0" smtClean="0"/>
              <a:t>Create a list of 3 presidential candidates from 2016</a:t>
            </a:r>
          </a:p>
          <a:p>
            <a:r>
              <a:rPr lang="en-US" dirty="0" smtClean="0"/>
              <a:t>Each candidate should be represented as a dictionary with keys for name, money raised, and votes won. (Make them up – </a:t>
            </a:r>
            <a:r>
              <a:rPr lang="en-US" dirty="0" err="1" smtClean="0"/>
              <a:t>doesn</a:t>
            </a:r>
            <a:r>
              <a:rPr lang="fr-FR" dirty="0" smtClean="0"/>
              <a:t>’</a:t>
            </a:r>
            <a:r>
              <a:rPr lang="en-US" dirty="0" smtClean="0"/>
              <a:t>t have to reflect real life)</a:t>
            </a:r>
          </a:p>
          <a:p>
            <a:r>
              <a:rPr lang="en-US" dirty="0" smtClean="0"/>
              <a:t>Write a program that calculates and prints out the total number of dollars raised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4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Possible solution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66854" y="2489609"/>
            <a:ext cx="10356467" cy="332398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75715E"/>
                </a:solidFill>
                <a:latin typeface="Menlo" charset="0"/>
              </a:rPr>
              <a:t>## DIY_4 - List of Dictionaries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candidates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[{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		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200000000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"Hillary Clinton"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1400000000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	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name"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"Donald Trump"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votes"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100000001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   </a:t>
            </a:r>
            <a:r>
              <a:rPr lang="en-US" sz="1400" dirty="0" smtClean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957000000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} 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             ]</a:t>
            </a:r>
          </a:p>
          <a:p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total_money_raised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candidates[</a:t>
            </a:r>
            <a:r>
              <a:rPr lang="en-US" sz="1400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][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 err="1">
                <a:solidFill>
                  <a:srgbClr val="E6DB74"/>
                </a:solidFill>
                <a:latin typeface="Menlo" charset="0"/>
              </a:rPr>
              <a:t>money_raised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4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"A total of $"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400" dirty="0" err="1">
                <a:solidFill>
                  <a:srgbClr val="F8F8F2"/>
                </a:solidFill>
                <a:latin typeface="Menlo" charset="0"/>
              </a:rPr>
              <a:t>total_money_raised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 was raised by candidates 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Menlo" charset="0"/>
              </a:rPr>
              <a:t>+</a:t>
            </a:r>
            <a:endParaRPr lang="en-US" sz="14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4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400" dirty="0">
                <a:solidFill>
                  <a:srgbClr val="E6DB74"/>
                </a:solidFill>
                <a:latin typeface="Menlo" charset="0"/>
              </a:rPr>
              <a:t>"that participated in the last presidential election"</a:t>
            </a:r>
            <a:r>
              <a:rPr lang="en-US" sz="14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530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5: Loop me in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For loops, 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3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 with strings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iterate through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620032" y="3213577"/>
            <a:ext cx="936529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28 For Loop string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letter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"Python"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(letter)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P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y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t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h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o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  <a:p>
            <a:r>
              <a:rPr lang="es-ES_tradnl" dirty="0">
                <a:solidFill>
                  <a:srgbClr val="75715E"/>
                </a:solidFill>
                <a:latin typeface="Menlo" charset="0"/>
              </a:rPr>
              <a:t># n</a:t>
            </a:r>
            <a:endParaRPr lang="es-ES_tradnl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76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 we can have a for loop run a specific number of times with a range</a:t>
            </a:r>
          </a:p>
          <a:p>
            <a:pPr lvl="1"/>
            <a:r>
              <a:rPr lang="en-US" dirty="0" smtClean="0"/>
              <a:t>Range is a new data type</a:t>
            </a:r>
          </a:p>
        </p:txBody>
      </p:sp>
      <p:sp>
        <p:nvSpPr>
          <p:cNvPr id="5" name="Rectangle 4"/>
          <p:cNvSpPr/>
          <p:nvPr/>
        </p:nvSpPr>
        <p:spPr>
          <a:xfrm>
            <a:off x="1519824" y="3565019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29 For Loop range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range(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2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4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8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</a:t>
            </a:r>
            <a:r>
              <a:rPr lang="en-US" dirty="0" smtClean="0">
                <a:solidFill>
                  <a:srgbClr val="75715E"/>
                </a:solidFill>
                <a:latin typeface="Menlo" charset="0"/>
              </a:rPr>
              <a:t>10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5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4765058"/>
              </p:ext>
            </p:extLst>
          </p:nvPr>
        </p:nvGraphicFramePr>
        <p:xfrm>
          <a:off x="1155700" y="2603500"/>
          <a:ext cx="10020301" cy="340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14"/>
                <a:gridCol w="2432919"/>
                <a:gridCol w="2878667"/>
                <a:gridCol w="3556001"/>
              </a:tblGrid>
              <a:tr h="461433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data</a:t>
                      </a:r>
                      <a:r>
                        <a:rPr lang="en-US" baseline="0" dirty="0" smtClean="0"/>
                        <a:t> it holds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 to define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</a:tr>
              <a:tr h="778934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text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quotes “ or 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“I’m going to make him an offer he can’t refuse”</a:t>
                      </a:r>
                      <a:endParaRPr lang="en-US" dirty="0"/>
                    </a:p>
                  </a:txBody>
                  <a:tcPr/>
                </a:tc>
              </a:tr>
              <a:tr h="72813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Any integer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numbers </a:t>
                      </a:r>
                    </a:p>
                    <a:p>
                      <a:r>
                        <a:rPr lang="en-US" dirty="0" smtClean="0"/>
                        <a:t>(no decimal)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4, -80, 65535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694266">
                <a:tc>
                  <a:txBody>
                    <a:bodyPr/>
                    <a:lstStyle/>
                    <a:p>
                      <a:r>
                        <a:rPr lang="en-US" dirty="0" smtClean="0"/>
                        <a:t>Bools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Either</a:t>
                      </a:r>
                      <a:r>
                        <a:rPr lang="en-US" baseline="0" dirty="0" smtClean="0"/>
                        <a:t> true or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capital first letter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True, False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745067">
                <a:tc>
                  <a:txBody>
                    <a:bodyPr/>
                    <a:lstStyle/>
                    <a:p>
                      <a:r>
                        <a:rPr lang="en-US" dirty="0" smtClean="0"/>
                        <a:t>Floats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decimal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Use numbers with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4.6,</a:t>
                      </a:r>
                      <a:r>
                        <a:rPr lang="en-US" baseline="0" dirty="0" smtClean="0"/>
                        <a:t> 8.0, -1.1, 0.0, 3.14</a:t>
                      </a:r>
                    </a:p>
                    <a:p>
                      <a:endParaRPr lang="en-US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8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let us go through data structures really easily</a:t>
            </a:r>
          </a:p>
          <a:p>
            <a:pPr lvl="1"/>
            <a:r>
              <a:rPr lang="en-US" dirty="0" smtClean="0"/>
              <a:t>This is where they are used most often</a:t>
            </a:r>
          </a:p>
          <a:p>
            <a:r>
              <a:rPr lang="en-US" dirty="0" smtClean="0"/>
              <a:t>Instead of going to each item in an list we can do: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7297" y="3877456"/>
            <a:ext cx="8237951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30 For Loop list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"Philadelphia"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"Montreal"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"New York"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"Tampa"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"Bangkok"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cities_ive_been_to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"I've been to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city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and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..."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Thats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 it"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04817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each item in a dictionary is not one value but a key and value</a:t>
            </a:r>
          </a:p>
          <a:p>
            <a:r>
              <a:rPr lang="en-US" dirty="0" smtClean="0"/>
              <a:t>When we use a for loop we get just the keys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4954" y="3552493"/>
            <a:ext cx="986795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31 for loop Dictionary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"Tim"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"Tammy"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[employee] 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has worked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hours”      	</a:t>
            </a:r>
            <a:r>
              <a:rPr lang="en-US" dirty="0" smtClean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 ”this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week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19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we can also get just the </a:t>
            </a:r>
            <a:r>
              <a:rPr lang="en-US" dirty="0" smtClean="0"/>
              <a:t>values with .</a:t>
            </a:r>
            <a:r>
              <a:rPr lang="en-US" dirty="0"/>
              <a:t>values()</a:t>
            </a:r>
          </a:p>
          <a:p>
            <a:r>
              <a:rPr lang="en-US" dirty="0" smtClean="0"/>
              <a:t>Or we can get both </a:t>
            </a:r>
            <a:r>
              <a:rPr lang="en-US" dirty="0"/>
              <a:t>with </a:t>
            </a:r>
            <a:r>
              <a:rPr lang="en-US" dirty="0" smtClean="0"/>
              <a:t>.items() which returns a tuple (key, value)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4" y="3650561"/>
            <a:ext cx="10080893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32 for loop dictionary more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"Tim"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"Tammy"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hours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values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(hours)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employee, hours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employee_hours_this_week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items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(employee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has worked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(hours)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hours this week"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57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Comprehension lets us build lists from other data structures similar to a for loop</a:t>
            </a:r>
          </a:p>
          <a:p>
            <a:r>
              <a:rPr lang="en-US" dirty="0" smtClean="0"/>
              <a:t>Helps us save time and easier to see exactly what’s in our list</a:t>
            </a:r>
          </a:p>
          <a:p>
            <a:endParaRPr lang="en-US" dirty="0" smtClean="0"/>
          </a:p>
          <a:p>
            <a:r>
              <a:rPr lang="en-US" dirty="0" smtClean="0"/>
              <a:t>Can be confusing at first but really useful and something Python specific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7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39035" y="2509267"/>
            <a:ext cx="10772384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33 List comprehension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235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189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 OR...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[number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squares_of_even_numbers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068699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make sub-lists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ist[start : end : skip]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256778" y="3434477"/>
            <a:ext cx="9615814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34 Sub-Lists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numbers_after_2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#[3,4,5 ... 8]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numbers_before_6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6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#[0,1 ... 5]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numbers_from_4_to_7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8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#[4, 5 ... 8]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even_numbers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odd_numbers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::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reversed_list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numbers[::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519483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 do something a set number of times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. 10 times or once for every item in a list</a:t>
            </a:r>
          </a:p>
          <a:p>
            <a:r>
              <a:rPr lang="en-US" dirty="0" smtClean="0"/>
              <a:t>While loops are for when we don</a:t>
            </a:r>
            <a:r>
              <a:rPr lang="fr-FR" dirty="0" smtClean="0"/>
              <a:t>’</a:t>
            </a:r>
            <a:r>
              <a:rPr lang="en-US" dirty="0" smtClean="0"/>
              <a:t>t know how many times</a:t>
            </a:r>
          </a:p>
          <a:p>
            <a:r>
              <a:rPr lang="en-US" dirty="0" smtClean="0"/>
              <a:t>Written like an if statement</a:t>
            </a:r>
          </a:p>
          <a:p>
            <a:r>
              <a:rPr lang="en-US" dirty="0" smtClean="0"/>
              <a:t>Keeps going until condition is False</a:t>
            </a:r>
          </a:p>
          <a:p>
            <a:r>
              <a:rPr lang="en-US" dirty="0" smtClean="0"/>
              <a:t>Be careful you don</a:t>
            </a:r>
            <a:r>
              <a:rPr lang="fr-FR" dirty="0" smtClean="0"/>
              <a:t>’</a:t>
            </a:r>
            <a:r>
              <a:rPr lang="en-US" dirty="0" smtClean="0"/>
              <a:t>t create an infinite loop</a:t>
            </a:r>
          </a:p>
        </p:txBody>
      </p:sp>
    </p:spTree>
    <p:extLst>
      <p:ext uri="{BB962C8B-B14F-4D97-AF65-F5344CB8AC3E}">
        <p14:creationId xmlns:p14="http://schemas.microsoft.com/office/powerpoint/2010/main" val="264293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01665" y="2526536"/>
            <a:ext cx="10659649" cy="34932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700" dirty="0">
                <a:solidFill>
                  <a:srgbClr val="75715E"/>
                </a:solidFill>
                <a:latin typeface="Menlo" charset="0"/>
              </a:rPr>
              <a:t>## 34 while loop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employees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"Jake"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"John"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"Jacob"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"Jeffry"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False</a:t>
            </a: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while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not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(employees):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employees[counter]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	counter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AE81FF"/>
                </a:solidFill>
                <a:latin typeface="Menlo" charset="0"/>
              </a:rPr>
              <a:t>1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75715E"/>
                </a:solidFill>
                <a:latin typeface="Menlo" charset="0"/>
              </a:rPr>
              <a:t># this is the same as counter = counter + 1</a:t>
            </a:r>
            <a:endParaRPr lang="en-US" sz="17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found_Jeff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"We found Jeff, He's at position 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700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(counter))</a:t>
            </a:r>
          </a:p>
          <a:p>
            <a:r>
              <a:rPr lang="en-US" sz="1700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7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7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700" dirty="0">
                <a:solidFill>
                  <a:srgbClr val="E6DB74"/>
                </a:solidFill>
                <a:latin typeface="Menlo" charset="0"/>
              </a:rPr>
              <a:t>"We count find Jeff"</a:t>
            </a:r>
            <a:r>
              <a:rPr lang="en-US" sz="17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3427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2: </a:t>
            </a:r>
            <a:r>
              <a:rPr lang="en-US" dirty="0"/>
              <a:t>Buy Real Estate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“Buy </a:t>
            </a:r>
            <a:r>
              <a:rPr lang="en-US" dirty="0"/>
              <a:t>land. They’re not making it </a:t>
            </a:r>
            <a:r>
              <a:rPr lang="en-US" dirty="0" smtClean="0"/>
              <a:t>anymore”</a:t>
            </a:r>
          </a:p>
          <a:p>
            <a:r>
              <a:rPr lang="en-US" dirty="0"/>
              <a:t>	</a:t>
            </a:r>
            <a:r>
              <a:rPr lang="en-US" dirty="0" smtClean="0"/>
              <a:t>- Mark Twain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134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2</a:t>
            </a:r>
            <a:r>
              <a:rPr lang="en-US" dirty="0" smtClean="0"/>
              <a:t>: Buy </a:t>
            </a:r>
            <a:r>
              <a:rPr lang="en-US" dirty="0"/>
              <a:t>R</a:t>
            </a:r>
            <a:r>
              <a:rPr lang="en-US" dirty="0" smtClean="0"/>
              <a:t>eal Estate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looking to buy realty in a new neighborhood and want to know if it</a:t>
            </a:r>
            <a:r>
              <a:rPr lang="fr-FR" dirty="0" smtClean="0"/>
              <a:t>’</a:t>
            </a:r>
            <a:r>
              <a:rPr lang="en-US" dirty="0" smtClean="0"/>
              <a:t>s a good investment. To do this you get a list of 5 properties </a:t>
            </a:r>
            <a:r>
              <a:rPr lang="en-US" dirty="0"/>
              <a:t>in the neighborhood </a:t>
            </a:r>
            <a:r>
              <a:rPr lang="en-US" dirty="0" smtClean="0"/>
              <a:t>with their current price as well as their price 10 years ago. You want to calculate how much prices have risen, on average over the last 10 years.</a:t>
            </a:r>
          </a:p>
          <a:p>
            <a:r>
              <a:rPr lang="en-US" dirty="0" smtClean="0"/>
              <a:t>Make a list of 5 houses. Each house should be a dictionary with keys for their ”</a:t>
            </a:r>
            <a:r>
              <a:rPr lang="en-US" dirty="0" err="1" smtClean="0"/>
              <a:t>old_price</a:t>
            </a:r>
            <a:r>
              <a:rPr lang="en-US" dirty="0" smtClean="0"/>
              <a:t>” and “</a:t>
            </a:r>
            <a:r>
              <a:rPr lang="en-US" dirty="0" err="1" smtClean="0"/>
              <a:t>new_price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Calculate the average change in price for the 5 houses over the past 10 years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852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only want to execute code if something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9903" y="3310735"/>
            <a:ext cx="8750710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10 - If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True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786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in to parts to solve individually</a:t>
            </a:r>
          </a:p>
          <a:p>
            <a:r>
              <a:rPr lang="en-US" dirty="0" smtClean="0"/>
              <a:t>Questions to ask yourself</a:t>
            </a:r>
          </a:p>
          <a:p>
            <a:pPr lvl="1"/>
            <a:r>
              <a:rPr lang="en-US" dirty="0" smtClean="0"/>
              <a:t>How will you go through the list of homes?</a:t>
            </a:r>
          </a:p>
          <a:p>
            <a:pPr lvl="1"/>
            <a:r>
              <a:rPr lang="en-US" dirty="0" smtClean="0"/>
              <a:t>How will you find the old and new home prices?</a:t>
            </a:r>
          </a:p>
          <a:p>
            <a:pPr lvl="1"/>
            <a:r>
              <a:rPr lang="en-US" dirty="0" smtClean="0"/>
              <a:t>How will you find the change in home price?</a:t>
            </a:r>
          </a:p>
          <a:p>
            <a:pPr lvl="1"/>
            <a:r>
              <a:rPr lang="en-US" dirty="0" smtClean="0"/>
              <a:t>How will you save the change in home price?</a:t>
            </a:r>
          </a:p>
          <a:p>
            <a:pPr lvl="1"/>
            <a:r>
              <a:rPr lang="en-US" dirty="0" smtClean="0"/>
              <a:t>How will you calculate the average change in home price?</a:t>
            </a:r>
          </a:p>
        </p:txBody>
      </p:sp>
    </p:spTree>
    <p:extLst>
      <p:ext uri="{BB962C8B-B14F-4D97-AF65-F5344CB8AC3E}">
        <p14:creationId xmlns:p14="http://schemas.microsoft.com/office/powerpoint/2010/main" val="29867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77029" y="2379015"/>
            <a:ext cx="10471759" cy="369331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Challenge 2 Solution - Buy Real Estate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[{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130000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175000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250000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225000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50000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225000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},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{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1000000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1002000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}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 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  ]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new_price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home[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old_price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price_change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average_price_change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total_price_change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/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home_prices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17265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doing?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fast?</a:t>
            </a:r>
            <a:endParaRPr lang="en-US" dirty="0"/>
          </a:p>
          <a:p>
            <a:r>
              <a:rPr lang="en-US" dirty="0"/>
              <a:t>Too </a:t>
            </a:r>
            <a:r>
              <a:rPr lang="en-US" dirty="0" smtClean="0"/>
              <a:t>slow?</a:t>
            </a:r>
          </a:p>
          <a:p>
            <a:r>
              <a:rPr lang="en-US" dirty="0" smtClean="0"/>
              <a:t>Too descriptive?</a:t>
            </a:r>
          </a:p>
          <a:p>
            <a:r>
              <a:rPr lang="en-US" dirty="0" smtClean="0"/>
              <a:t>Not descriptive enough?</a:t>
            </a:r>
          </a:p>
          <a:p>
            <a:endParaRPr lang="en-US" dirty="0"/>
          </a:p>
          <a:p>
            <a:r>
              <a:rPr lang="en-US" dirty="0" smtClean="0"/>
              <a:t>Thumbs up/down/sideways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78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</a:t>
            </a:r>
            <a:r>
              <a:rPr lang="en-US" dirty="0"/>
              <a:t>6</a:t>
            </a:r>
            <a:r>
              <a:rPr lang="en-US" dirty="0" smtClean="0"/>
              <a:t>: Function over Form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19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are one of the more confusing things for early programmers </a:t>
            </a:r>
          </a:p>
          <a:p>
            <a:r>
              <a:rPr lang="en-US" dirty="0" smtClean="0"/>
              <a:t>We’ve looked at ways of storing and reading data</a:t>
            </a:r>
          </a:p>
          <a:p>
            <a:r>
              <a:rPr lang="en-US" dirty="0" smtClean="0"/>
              <a:t>Functions help us change data and save processes we want to do multiple times</a:t>
            </a:r>
          </a:p>
          <a:p>
            <a:r>
              <a:rPr lang="en-US" dirty="0" smtClean="0"/>
              <a:t>Two broad types of functions:</a:t>
            </a:r>
          </a:p>
          <a:p>
            <a:pPr lvl="1"/>
            <a:r>
              <a:rPr lang="en-US" dirty="0" smtClean="0"/>
              <a:t>Functions that </a:t>
            </a:r>
            <a:r>
              <a:rPr lang="en-US" b="1" i="1" dirty="0"/>
              <a:t>d</a:t>
            </a:r>
            <a:r>
              <a:rPr lang="en-US" b="1" i="1" dirty="0" smtClean="0"/>
              <a:t>o </a:t>
            </a:r>
            <a:r>
              <a:rPr lang="en-US" dirty="0"/>
              <a:t>t</a:t>
            </a:r>
            <a:r>
              <a:rPr lang="en-US" dirty="0" smtClean="0"/>
              <a:t>hings</a:t>
            </a:r>
          </a:p>
          <a:p>
            <a:pPr lvl="1"/>
            <a:r>
              <a:rPr lang="en-US" dirty="0" smtClean="0"/>
              <a:t>Functions that </a:t>
            </a:r>
            <a:r>
              <a:rPr lang="en-US" b="1" i="1" dirty="0" smtClean="0"/>
              <a:t>return </a:t>
            </a:r>
            <a:r>
              <a:rPr lang="en-US" dirty="0" smtClean="0"/>
              <a:t>things</a:t>
            </a:r>
          </a:p>
          <a:p>
            <a:pPr lvl="1"/>
            <a:r>
              <a:rPr lang="en-US" dirty="0" smtClean="0"/>
              <a:t>Can do both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899462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Arguments are the inputs of a function</a:t>
            </a:r>
          </a:p>
          <a:p>
            <a:r>
              <a:rPr lang="en-US" dirty="0" smtClean="0"/>
              <a:t>If the function returns something, what it returns is (usually) dependent on the argument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f a function returns the square of a number and the argument is 4 it will return 16</a:t>
            </a:r>
          </a:p>
        </p:txBody>
      </p:sp>
    </p:spTree>
    <p:extLst>
      <p:ext uri="{BB962C8B-B14F-4D97-AF65-F5344CB8AC3E}">
        <p14:creationId xmlns:p14="http://schemas.microsoft.com/office/powerpoint/2010/main" val="6042255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do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9452" y="2433397"/>
            <a:ext cx="10246290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35 Functions that do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"water bottles"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"candy bars"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(product):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(product)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"We now also sell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product)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"gum"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"toothpicks"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add_product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"magazines"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product_line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)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3966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vs. calling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we use “</a:t>
            </a:r>
            <a:r>
              <a:rPr lang="en-US" dirty="0" err="1" smtClean="0"/>
              <a:t>def</a:t>
            </a:r>
            <a:r>
              <a:rPr lang="en-US" dirty="0" smtClean="0"/>
              <a:t> function()” the computer doesn't actually run the code</a:t>
            </a:r>
          </a:p>
          <a:p>
            <a:r>
              <a:rPr lang="en-US" dirty="0" smtClean="0"/>
              <a:t>It saves it to use later</a:t>
            </a:r>
          </a:p>
          <a:p>
            <a:r>
              <a:rPr lang="en-US" dirty="0" smtClean="0"/>
              <a:t>So we have to call the function after we define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8217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</a:t>
            </a:r>
            <a:r>
              <a:rPr lang="en-US" dirty="0"/>
              <a:t>t</a:t>
            </a:r>
            <a:r>
              <a:rPr lang="en-US" dirty="0" smtClean="0"/>
              <a:t>hat return things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0789" y="2460589"/>
            <a:ext cx="10617896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36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6E22E"/>
                </a:solidFill>
                <a:latin typeface="Menlo" charset="0"/>
              </a:rPr>
              <a:t>multiply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first_number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second_number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product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first_number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second_number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product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(multiply(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13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95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price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num_products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450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revenue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multiply(price,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num_products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(revenue)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#4500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14020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that return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tell us things about data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532351" y="3139848"/>
            <a:ext cx="9139824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37 Functions that return things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(number):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number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%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4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7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False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is_even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)) 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True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237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add an optional else statement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57478"/>
            <a:ext cx="9404891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11 if-else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811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with arrays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0284" y="2344511"/>
            <a:ext cx="9920614" cy="37856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75715E"/>
                </a:solidFill>
                <a:latin typeface="Menlo" charset="0"/>
              </a:rPr>
              <a:t>## 38 Functions with arrays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senators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"John McCain"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"Harry Reid"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"Chuck Schumer"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"Democrat"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"Lindsey Graham"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           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"Richard Burr"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), (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"Bernie Sanders"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"Independent"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)]</a:t>
            </a:r>
          </a:p>
          <a:p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A6E22E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name,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party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==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E6DB74"/>
                </a:solidFill>
                <a:latin typeface="Menlo" charset="0"/>
              </a:rPr>
              <a:t>"Republican"</a:t>
            </a:r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 </a:t>
            </a:r>
            <a:r>
              <a:rPr lang="en-US" sz="16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senators: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6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is_republican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(senator):</a:t>
            </a:r>
          </a:p>
          <a:p>
            <a:r>
              <a:rPr lang="en-US" sz="16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(senator)</a:t>
            </a:r>
          </a:p>
          <a:p>
            <a:endParaRPr lang="en-US" sz="16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6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600" dirty="0" err="1">
                <a:solidFill>
                  <a:srgbClr val="F8F8F2"/>
                </a:solidFill>
                <a:latin typeface="Menlo" charset="0"/>
              </a:rPr>
              <a:t>republican_senators</a:t>
            </a:r>
            <a:r>
              <a:rPr lang="en-US" sz="16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20502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Reusable</a:t>
            </a:r>
          </a:p>
          <a:p>
            <a:r>
              <a:rPr lang="en-US" dirty="0" smtClean="0"/>
              <a:t>Readable</a:t>
            </a:r>
          </a:p>
          <a:p>
            <a:r>
              <a:rPr lang="en-US" dirty="0" smtClean="0"/>
              <a:t>Save time</a:t>
            </a:r>
          </a:p>
          <a:p>
            <a:r>
              <a:rPr lang="en-US" dirty="0" smtClean="0"/>
              <a:t>Less lines of code means less bugs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63444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all variables are created equal</a:t>
            </a:r>
          </a:p>
          <a:p>
            <a:r>
              <a:rPr lang="en-US" dirty="0" smtClean="0"/>
              <a:t>Some variables are “global” and some are “local”</a:t>
            </a:r>
          </a:p>
          <a:p>
            <a:r>
              <a:rPr lang="en-US" dirty="0" smtClean="0"/>
              <a:t>Any variable you define inside of a function is a local variable</a:t>
            </a:r>
          </a:p>
          <a:p>
            <a:pPr lvl="1"/>
            <a:r>
              <a:rPr lang="en-US" dirty="0" smtClean="0"/>
              <a:t>The can only be used inside of the function where they are defined</a:t>
            </a:r>
          </a:p>
          <a:p>
            <a:r>
              <a:rPr lang="en-US" dirty="0" smtClean="0"/>
              <a:t>All others are global</a:t>
            </a:r>
          </a:p>
          <a:p>
            <a:pPr lvl="1"/>
            <a:r>
              <a:rPr lang="en-US" dirty="0" smtClean="0"/>
              <a:t>The can be used any where after they are defined</a:t>
            </a:r>
          </a:p>
          <a:p>
            <a:pPr lvl="1"/>
            <a:r>
              <a:rPr lang="en-US" dirty="0" smtClean="0"/>
              <a:t>Even in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36151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254208" cy="2895599"/>
          </a:xfrm>
        </p:spPr>
        <p:txBody>
          <a:bodyPr/>
          <a:lstStyle/>
          <a:p>
            <a:r>
              <a:rPr lang="en-US" dirty="0" smtClean="0"/>
              <a:t>Which variables are “in scope”</a:t>
            </a:r>
          </a:p>
          <a:p>
            <a:r>
              <a:rPr lang="en-US" dirty="0" smtClean="0"/>
              <a:t>Which print statements will throw errors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328179" y="1427636"/>
            <a:ext cx="6096000" cy="4524315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a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"I'm a 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gloabl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variale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my_list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[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"first"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"second"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"third"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]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b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my_list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c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"c"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(b)</a:t>
            </a:r>
          </a:p>
          <a:p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6E22E"/>
                </a:solidFill>
                <a:latin typeface="Menlo" charset="0"/>
              </a:rPr>
              <a:t>double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d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"d"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is-I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is-IS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is-IS" dirty="0">
                <a:solidFill>
                  <a:srgbClr val="AE81FF"/>
                </a:solidFill>
                <a:latin typeface="Menlo" charset="0"/>
              </a:rPr>
              <a:t>2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is-IS" dirty="0">
                <a:solidFill>
                  <a:srgbClr val="F92672"/>
                </a:solidFill>
                <a:latin typeface="Menlo" charset="0"/>
              </a:rPr>
              <a:t>*</a:t>
            </a:r>
            <a:r>
              <a:rPr lang="is-IS" dirty="0">
                <a:solidFill>
                  <a:srgbClr val="F8F8F2"/>
                </a:solidFill>
                <a:latin typeface="Menlo" charset="0"/>
              </a:rPr>
              <a:t> i</a:t>
            </a:r>
          </a:p>
          <a:p>
            <a:endParaRPr lang="is-I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(a)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(b)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(c)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(d)</a:t>
            </a: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i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904118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3: Supply 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7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3: Supply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0708" y="2616200"/>
            <a:ext cx="8825659" cy="34163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You own a construction company and need to find a new wood supplier. You have a list of suppliers where each is supplier is a dictionary with values for name, price, and distance</a:t>
            </a:r>
          </a:p>
          <a:p>
            <a:r>
              <a:rPr lang="en-US" dirty="0" smtClean="0"/>
              <a:t>Create a new file </a:t>
            </a:r>
            <a:r>
              <a:rPr lang="en-US" dirty="0" err="1" smtClean="0"/>
              <a:t>supply.py</a:t>
            </a:r>
            <a:r>
              <a:rPr lang="en-US" dirty="0" smtClean="0"/>
              <a:t> in your day3 directory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is_close</a:t>
            </a:r>
            <a:r>
              <a:rPr lang="en-US" dirty="0" smtClean="0"/>
              <a:t>(supplier) which takes a dictionary and returns if the supplier is less than 10 miles away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is_cheap</a:t>
            </a:r>
            <a:r>
              <a:rPr lang="en-US" dirty="0" smtClean="0"/>
              <a:t>(supplier</a:t>
            </a:r>
            <a:r>
              <a:rPr lang="en-US" dirty="0"/>
              <a:t>) </a:t>
            </a:r>
            <a:r>
              <a:rPr lang="en-US" dirty="0" smtClean="0"/>
              <a:t>which takes a </a:t>
            </a:r>
            <a:r>
              <a:rPr lang="en-US" dirty="0"/>
              <a:t>dictionary and returns if the </a:t>
            </a:r>
            <a:r>
              <a:rPr lang="en-US" dirty="0" smtClean="0"/>
              <a:t>supplier price is less than $100</a:t>
            </a:r>
          </a:p>
          <a:p>
            <a:r>
              <a:rPr lang="en-US" dirty="0" smtClean="0"/>
              <a:t>Define a function </a:t>
            </a:r>
            <a:r>
              <a:rPr lang="en-US" dirty="0" err="1" smtClean="0"/>
              <a:t>get_cheap_close_suppliers</a:t>
            </a:r>
            <a:r>
              <a:rPr lang="en-US" dirty="0" smtClean="0"/>
              <a:t>(</a:t>
            </a:r>
            <a:r>
              <a:rPr lang="en-US" dirty="0" err="1" smtClean="0"/>
              <a:t>list_of_suppliers</a:t>
            </a:r>
            <a:r>
              <a:rPr lang="en-US" dirty="0" smtClean="0"/>
              <a:t>) which takes a list of supplier dictionaries and returns a new list of the suppliers which are cheap and close using the functions above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344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approach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Make a test list of suppliers to help test your functions</a:t>
            </a:r>
          </a:p>
          <a:p>
            <a:r>
              <a:rPr lang="en-US" dirty="0" smtClean="0"/>
              <a:t>Questions to consider</a:t>
            </a:r>
          </a:p>
          <a:p>
            <a:pPr lvl="1"/>
            <a:r>
              <a:rPr lang="en-US" dirty="0" smtClean="0"/>
              <a:t>How will you tell how far a supplier is?</a:t>
            </a:r>
          </a:p>
          <a:p>
            <a:pPr lvl="1"/>
            <a:r>
              <a:rPr lang="en-US" dirty="0"/>
              <a:t>How will you tell how </a:t>
            </a:r>
            <a:r>
              <a:rPr lang="en-US" dirty="0" smtClean="0"/>
              <a:t>expensive a </a:t>
            </a:r>
            <a:r>
              <a:rPr lang="en-US" dirty="0"/>
              <a:t>supplier is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How will you check every </a:t>
            </a:r>
            <a:r>
              <a:rPr lang="en-US" dirty="0" smtClean="0"/>
              <a:t>supplier in the list?</a:t>
            </a:r>
          </a:p>
          <a:p>
            <a:pPr lvl="1"/>
            <a:r>
              <a:rPr lang="en-US" dirty="0" smtClean="0"/>
              <a:t>How will you build a new list?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5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Solution Challenge 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28178" y="1194643"/>
            <a:ext cx="6621651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75715E"/>
                </a:solidFill>
                <a:latin typeface="Menlo" charset="0"/>
              </a:rPr>
              <a:t>## Challenge 3 Solution - Wood Supply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[{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"Lumberton Lumber"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75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12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"Woody's wood"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90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5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{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"name"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"Lumber Jack's kindling"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 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110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,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     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: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40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}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      </a:t>
            </a:r>
            <a:r>
              <a:rPr lang="en-US" sz="1200" dirty="0" smtClean="0">
                <a:solidFill>
                  <a:srgbClr val="F8F8F2"/>
                </a:solidFill>
                <a:latin typeface="Menlo" charset="0"/>
              </a:rPr>
              <a:t> ]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is_close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supplier[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"distance"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10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is_cheap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supplier[</a:t>
            </a:r>
            <a:r>
              <a:rPr lang="en-US" sz="1200" dirty="0">
                <a:solidFill>
                  <a:srgbClr val="E6DB74"/>
                </a:solidFill>
                <a:latin typeface="Menlo" charset="0"/>
              </a:rPr>
              <a:t>"price"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]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AE81FF"/>
                </a:solidFill>
                <a:latin typeface="Menlo" charset="0"/>
              </a:rPr>
              <a:t>100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66D9EF"/>
                </a:solidFill>
                <a:latin typeface="Menlo" charset="0"/>
              </a:rPr>
              <a:t>def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A6E22E"/>
                </a:solidFill>
                <a:latin typeface="Menlo" charset="0"/>
              </a:rPr>
              <a:t>get_cheap_close_suppliers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[]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supplier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is_close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and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is_cheap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(supplier):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append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(supplier)</a:t>
            </a:r>
          </a:p>
          <a:p>
            <a:r>
              <a:rPr lang="en-US" sz="1200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sz="1200" dirty="0">
                <a:solidFill>
                  <a:srgbClr val="66D9EF"/>
                </a:solidFill>
                <a:latin typeface="Menlo" charset="0"/>
              </a:rPr>
              <a:t>return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endParaRPr lang="en-US" sz="1200" dirty="0">
              <a:solidFill>
                <a:srgbClr val="F8F8F2"/>
              </a:solidFill>
              <a:latin typeface="Menlo" charset="0"/>
            </a:endParaRPr>
          </a:p>
          <a:p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get_cheap_close_suppliers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suppliers_list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sz="1200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sz="1200" dirty="0" err="1">
                <a:solidFill>
                  <a:srgbClr val="F8F8F2"/>
                </a:solidFill>
                <a:latin typeface="Menlo" charset="0"/>
              </a:rPr>
              <a:t>close_and_cheap_suppliers</a:t>
            </a:r>
            <a:r>
              <a:rPr lang="en-US" sz="1200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439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7: Jot this down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Topics: Reading and Writing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7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Files on your computer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our programs have been self-contained</a:t>
            </a:r>
          </a:p>
          <a:p>
            <a:r>
              <a:rPr lang="en-US" dirty="0" smtClean="0"/>
              <a:t>They work only with what we write in the code (or user input)</a:t>
            </a:r>
          </a:p>
          <a:p>
            <a:r>
              <a:rPr lang="en-US" dirty="0" smtClean="0"/>
              <a:t>To write programs we can actually use, they need to be able to interact with other files on your computer (and later with other computers and the world…)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3768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</a:t>
            </a:r>
            <a:r>
              <a:rPr lang="en-US" dirty="0" err="1" smtClean="0"/>
              <a:t>elif</a:t>
            </a:r>
            <a:r>
              <a:rPr lang="en-US" dirty="0" smtClean="0"/>
              <a:t>-else-Statements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even add other </a:t>
            </a:r>
            <a:r>
              <a:rPr lang="en-US" dirty="0" err="1" smtClean="0"/>
              <a:t>elif’s</a:t>
            </a:r>
            <a:endParaRPr lang="en-US" dirty="0" smtClean="0"/>
          </a:p>
          <a:p>
            <a:pPr lvl="1"/>
            <a:r>
              <a:rPr lang="en-US" dirty="0" smtClean="0"/>
              <a:t>Will go through the clauses until one is true. If none are true will execute the else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54953" y="3502175"/>
            <a:ext cx="8761413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12 if-</a:t>
            </a:r>
            <a:r>
              <a:rPr lang="en-US" dirty="0" err="1">
                <a:solidFill>
                  <a:srgbClr val="75715E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-else statement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ticket_price_is_low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66D9EF"/>
                </a:solidFill>
                <a:latin typeface="Menlo" charset="0"/>
              </a:rPr>
              <a:t>elif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ticket_price_is_high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else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-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"Buy 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str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tickets_to_buy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 tickets"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89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make a new directory in our day2 directory called “data” where we can store all our files to read and write</a:t>
            </a:r>
          </a:p>
          <a:p>
            <a:r>
              <a:rPr lang="en-US" dirty="0" smtClean="0"/>
              <a:t>How do we do this in terminal?</a:t>
            </a:r>
          </a:p>
          <a:p>
            <a:pPr lvl="1"/>
            <a:r>
              <a:rPr lang="en-US" dirty="0" smtClean="0"/>
              <a:t>cd to day2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kdir</a:t>
            </a:r>
            <a:r>
              <a:rPr lang="en-US" dirty="0" smtClean="0"/>
              <a:t> data</a:t>
            </a:r>
          </a:p>
          <a:p>
            <a:r>
              <a:rPr lang="en-US" dirty="0"/>
              <a:t>G</a:t>
            </a:r>
            <a:r>
              <a:rPr lang="en-US" dirty="0" smtClean="0"/>
              <a:t>o to the course website and download the 3 data files to put into the folder that we’ll use now and in the future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0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makes it easy to read files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54953" y="3133866"/>
            <a:ext cx="10055353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40 Reading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sherlockholmes.txt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"r"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 smtClean="0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0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for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line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sherlock_holmes_file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smtClean="0">
                <a:solidFill>
                  <a:srgbClr val="F8F8F2"/>
                </a:solidFill>
                <a:latin typeface="Menlo" charset="0"/>
              </a:rPr>
              <a:t>: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75715E"/>
                </a:solidFill>
                <a:latin typeface="Menlo" charset="0"/>
              </a:rPr>
              <a:t># Print only first 30 lines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if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&lt;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30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	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print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(line)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line_number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+=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1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62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also write files</a:t>
            </a:r>
          </a:p>
          <a:p>
            <a:r>
              <a:rPr lang="en-US" dirty="0" smtClean="0"/>
              <a:t>If you write to a file that doesn't exist yet python will make a new file</a:t>
            </a:r>
          </a:p>
        </p:txBody>
      </p:sp>
      <p:sp>
        <p:nvSpPr>
          <p:cNvPr id="4" name="Rectangle 3"/>
          <p:cNvSpPr/>
          <p:nvPr/>
        </p:nvSpPr>
        <p:spPr>
          <a:xfrm>
            <a:off x="862939" y="4311650"/>
            <a:ext cx="1053737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Menlo" charset="0"/>
              </a:rPr>
              <a:t>## 41 Writing Files</a:t>
            </a:r>
            <a:endParaRPr lang="en-US" dirty="0">
              <a:solidFill>
                <a:srgbClr val="F8F8F2"/>
              </a:solidFill>
              <a:latin typeface="Menlo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Menlo" charset="0"/>
              </a:rPr>
              <a:t>with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open(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"data/</a:t>
            </a:r>
            <a:r>
              <a:rPr lang="en-US" dirty="0" err="1">
                <a:solidFill>
                  <a:srgbClr val="E6DB74"/>
                </a:solidFill>
                <a:latin typeface="Menlo" charset="0"/>
              </a:rPr>
              <a:t>my_autobiogrpahy.txt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"w"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 </a:t>
            </a:r>
            <a:r>
              <a:rPr lang="en-US" dirty="0">
                <a:solidFill>
                  <a:srgbClr val="66D9EF"/>
                </a:solidFill>
                <a:latin typeface="Menlo" charset="0"/>
              </a:rPr>
              <a:t>as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: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was born, a baby."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"A small baby in a big world"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  <a:p>
            <a:r>
              <a:rPr lang="en-US" dirty="0">
                <a:solidFill>
                  <a:srgbClr val="F8F8F2"/>
                </a:solidFill>
                <a:latin typeface="Menlo" charset="0"/>
              </a:rPr>
              <a:t>	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my_autobiogrpahy</a:t>
            </a:r>
            <a:r>
              <a:rPr lang="en-US" dirty="0" err="1">
                <a:solidFill>
                  <a:srgbClr val="F92672"/>
                </a:solidFill>
                <a:latin typeface="Menlo" charset="0"/>
              </a:rPr>
              <a:t>.</a:t>
            </a:r>
            <a:r>
              <a:rPr lang="en-US" dirty="0" err="1">
                <a:solidFill>
                  <a:srgbClr val="F8F8F2"/>
                </a:solidFill>
                <a:latin typeface="Menlo" charset="0"/>
              </a:rPr>
              <a:t>write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"I would never imagine one day </a:t>
            </a:r>
            <a:r>
              <a:rPr lang="en-US" dirty="0" smtClean="0">
                <a:solidFill>
                  <a:srgbClr val="E6DB74"/>
                </a:solidFill>
                <a:latin typeface="Menlo" charset="0"/>
              </a:rPr>
              <a:t>I </a:t>
            </a:r>
            <a:r>
              <a:rPr lang="en-US" dirty="0">
                <a:solidFill>
                  <a:srgbClr val="E6DB74"/>
                </a:solidFill>
                <a:latin typeface="Menlo" charset="0"/>
              </a:rPr>
              <a:t>would become the worlds greatest detective..."</a:t>
            </a:r>
            <a:r>
              <a:rPr lang="en-US" dirty="0">
                <a:solidFill>
                  <a:srgbClr val="F8F8F2"/>
                </a:solidFill>
                <a:latin typeface="Menlo" charset="0"/>
              </a:rPr>
              <a:t>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067625" y="3471815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Write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 Read and Write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“r”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“w”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</a:t>
                      </a:r>
                      <a:r>
                        <a:rPr lang="en-US" dirty="0" err="1" smtClean="0"/>
                        <a:t>rw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628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for Data Analytics ByteSized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September 22-24 - Penn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65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</a:p>
          <a:p>
            <a:pPr lvl="1"/>
            <a:r>
              <a:rPr lang="en-US" dirty="0" smtClean="0"/>
              <a:t>A Boolean condition (bool)</a:t>
            </a:r>
          </a:p>
          <a:p>
            <a:pPr lvl="1"/>
            <a:r>
              <a:rPr lang="en-US" dirty="0" smtClean="0"/>
              <a:t>A colon</a:t>
            </a:r>
          </a:p>
          <a:p>
            <a:pPr lvl="1"/>
            <a:r>
              <a:rPr lang="en-US" dirty="0" smtClean="0"/>
              <a:t>Some indented code</a:t>
            </a:r>
          </a:p>
          <a:p>
            <a:pPr lvl="1"/>
            <a:r>
              <a:rPr lang="en-US" dirty="0" smtClean="0"/>
              <a:t>[optional] 1 or more </a:t>
            </a:r>
            <a:r>
              <a:rPr lang="en-US" dirty="0" err="1" smtClean="0"/>
              <a:t>elif</a:t>
            </a:r>
            <a:r>
              <a:rPr lang="en-US" dirty="0" smtClean="0"/>
              <a:t> statements</a:t>
            </a:r>
          </a:p>
          <a:p>
            <a:pPr lvl="1"/>
            <a:r>
              <a:rPr lang="en-US" dirty="0" smtClean="0"/>
              <a:t>[optional] 1 else statement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DIY: If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file </a:t>
            </a:r>
            <a:r>
              <a:rPr lang="en-US" dirty="0" err="1" smtClean="0"/>
              <a:t>if_statments.py</a:t>
            </a:r>
            <a:endParaRPr lang="en-US" dirty="0" smtClean="0"/>
          </a:p>
          <a:p>
            <a:r>
              <a:rPr lang="en-US" dirty="0" smtClean="0"/>
              <a:t>Define a float variable “</a:t>
            </a:r>
            <a:r>
              <a:rPr lang="en-US" dirty="0" err="1" smtClean="0"/>
              <a:t>portfolio_returns</a:t>
            </a:r>
            <a:r>
              <a:rPr lang="en-US" dirty="0" smtClean="0"/>
              <a:t>” that is between 0 and 1</a:t>
            </a:r>
          </a:p>
          <a:p>
            <a:r>
              <a:rPr lang="en-US" dirty="0" smtClean="0"/>
              <a:t>Create an if-</a:t>
            </a:r>
            <a:r>
              <a:rPr lang="en-US" dirty="0" err="1" smtClean="0"/>
              <a:t>elif</a:t>
            </a:r>
            <a:r>
              <a:rPr lang="en-US" dirty="0" smtClean="0"/>
              <a:t>-else statement that prints:</a:t>
            </a:r>
          </a:p>
          <a:p>
            <a:pPr lvl="1"/>
            <a:r>
              <a:rPr lang="en-US" dirty="0" smtClean="0"/>
              <a:t>“My portfolio has very high returns” if the return percent is greater than 12%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high </a:t>
            </a:r>
            <a:r>
              <a:rPr lang="en-US" dirty="0" smtClean="0"/>
              <a:t>returns</a:t>
            </a:r>
            <a:r>
              <a:rPr lang="en-US" dirty="0"/>
              <a:t>” if the return percent is </a:t>
            </a:r>
            <a:r>
              <a:rPr lang="en-US" dirty="0" smtClean="0"/>
              <a:t>less than </a:t>
            </a:r>
            <a:r>
              <a:rPr lang="en-US" dirty="0"/>
              <a:t>12</a:t>
            </a:r>
            <a:r>
              <a:rPr lang="en-US" dirty="0" smtClean="0"/>
              <a:t>% but greater than </a:t>
            </a:r>
            <a:r>
              <a:rPr lang="en-US" dirty="0"/>
              <a:t>8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My portfolio has </a:t>
            </a:r>
            <a:r>
              <a:rPr lang="en-US" dirty="0" smtClean="0"/>
              <a:t>bad returns</a:t>
            </a:r>
            <a:r>
              <a:rPr lang="en-US" dirty="0"/>
              <a:t>” </a:t>
            </a:r>
            <a:r>
              <a:rPr lang="en-US" dirty="0" smtClean="0"/>
              <a:t>otherwise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0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yteSizedLabs">
      <a:dk1>
        <a:srgbClr val="010101"/>
      </a:dk1>
      <a:lt1>
        <a:srgbClr val="FEFFFF"/>
      </a:lt1>
      <a:dk2>
        <a:srgbClr val="173364"/>
      </a:dk2>
      <a:lt2>
        <a:srgbClr val="EBEBEB"/>
      </a:lt2>
      <a:accent1>
        <a:srgbClr val="BA3233"/>
      </a:accent1>
      <a:accent2>
        <a:srgbClr val="A22928"/>
      </a:accent2>
      <a:accent3>
        <a:srgbClr val="9E1918"/>
      </a:accent3>
      <a:accent4>
        <a:srgbClr val="1D4898"/>
      </a:accent4>
      <a:accent5>
        <a:srgbClr val="9B6BF2"/>
      </a:accent5>
      <a:accent6>
        <a:srgbClr val="173364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Friday</Template>
  <TotalTime>19762</TotalTime>
  <Words>3234</Words>
  <Application>Microsoft Macintosh PowerPoint</Application>
  <PresentationFormat>Widescreen</PresentationFormat>
  <Paragraphs>653</Paragraphs>
  <Slides>73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9" baseType="lpstr">
      <vt:lpstr>Arial</vt:lpstr>
      <vt:lpstr>Calibri</vt:lpstr>
      <vt:lpstr>Century Gothic</vt:lpstr>
      <vt:lpstr>Menlo</vt:lpstr>
      <vt:lpstr>Wingdings 3</vt:lpstr>
      <vt:lpstr>Ion Boardroom</vt:lpstr>
      <vt:lpstr>Python for Data Analytics ByteSized Labs</vt:lpstr>
      <vt:lpstr>Set Up</vt:lpstr>
      <vt:lpstr>Review from yesterday</vt:lpstr>
      <vt:lpstr>Types</vt:lpstr>
      <vt:lpstr>If-Statements</vt:lpstr>
      <vt:lpstr>If-else-Statements</vt:lpstr>
      <vt:lpstr>If-elif-else-Statements</vt:lpstr>
      <vt:lpstr>If-Statements</vt:lpstr>
      <vt:lpstr>DIY: If statements</vt:lpstr>
      <vt:lpstr>DIY Possible solution</vt:lpstr>
      <vt:lpstr>None type</vt:lpstr>
      <vt:lpstr>Other types in if statements</vt:lpstr>
      <vt:lpstr>Other types in if statements</vt:lpstr>
      <vt:lpstr>Challenge 1: Hospital Efficiency</vt:lpstr>
      <vt:lpstr>Challenge 1</vt:lpstr>
      <vt:lpstr>How to approach this Assignment</vt:lpstr>
      <vt:lpstr>Example Solution</vt:lpstr>
      <vt:lpstr>How we doing?</vt:lpstr>
      <vt:lpstr>Lesson 4: Everything in its place</vt:lpstr>
      <vt:lpstr>Data Structures</vt:lpstr>
      <vt:lpstr>Lists</vt:lpstr>
      <vt:lpstr>How to create a list</vt:lpstr>
      <vt:lpstr>How to change a list</vt:lpstr>
      <vt:lpstr>How to change a list cont.</vt:lpstr>
      <vt:lpstr>Check if value in list</vt:lpstr>
      <vt:lpstr>Tuples</vt:lpstr>
      <vt:lpstr>Packing and unpacking tuples</vt:lpstr>
      <vt:lpstr>Dictionaries</vt:lpstr>
      <vt:lpstr>Getting information from a dictionary</vt:lpstr>
      <vt:lpstr>Editing values in a dictionary</vt:lpstr>
      <vt:lpstr>Data Structures</vt:lpstr>
      <vt:lpstr>Length</vt:lpstr>
      <vt:lpstr>None with Data Structures</vt:lpstr>
      <vt:lpstr>Combining data structures</vt:lpstr>
      <vt:lpstr>DIY: Election Analysis</vt:lpstr>
      <vt:lpstr>DIY: Possible solution</vt:lpstr>
      <vt:lpstr>Lesson 5: Loop me in</vt:lpstr>
      <vt:lpstr>For Loop with strings</vt:lpstr>
      <vt:lpstr>For Loops with Ranges</vt:lpstr>
      <vt:lpstr>For Loops with Data Structures</vt:lpstr>
      <vt:lpstr>For loops with dictionaries</vt:lpstr>
      <vt:lpstr>For loops with dictionaries</vt:lpstr>
      <vt:lpstr>List Comprehension</vt:lpstr>
      <vt:lpstr>List Comprehension</vt:lpstr>
      <vt:lpstr>List techniques</vt:lpstr>
      <vt:lpstr>While Loops</vt:lpstr>
      <vt:lpstr>While loops</vt:lpstr>
      <vt:lpstr>Challenge 2: Buy Real Estate</vt:lpstr>
      <vt:lpstr>Challenge 2: Buy Real Estate</vt:lpstr>
      <vt:lpstr>How to approach this Assignment</vt:lpstr>
      <vt:lpstr>Example Solution</vt:lpstr>
      <vt:lpstr>How we doing?</vt:lpstr>
      <vt:lpstr>Lesson 6: Function over Form</vt:lpstr>
      <vt:lpstr>Functions</vt:lpstr>
      <vt:lpstr>Function arguments</vt:lpstr>
      <vt:lpstr>Functions that do things</vt:lpstr>
      <vt:lpstr>Defining vs. calling a function</vt:lpstr>
      <vt:lpstr>Functions that return things</vt:lpstr>
      <vt:lpstr>Functions that return things</vt:lpstr>
      <vt:lpstr>Functions with arrays</vt:lpstr>
      <vt:lpstr>Why use Functions</vt:lpstr>
      <vt:lpstr>Scope</vt:lpstr>
      <vt:lpstr>Scope</vt:lpstr>
      <vt:lpstr>Challenge 3: Supply Me</vt:lpstr>
      <vt:lpstr>Challenge 3: Supply me</vt:lpstr>
      <vt:lpstr>How to approach this assignment</vt:lpstr>
      <vt:lpstr>Possible Solution Challenge 3</vt:lpstr>
      <vt:lpstr>Lesson 7: Jot this down</vt:lpstr>
      <vt:lpstr>Files on your computer</vt:lpstr>
      <vt:lpstr>Data directory</vt:lpstr>
      <vt:lpstr>Reading Files</vt:lpstr>
      <vt:lpstr>Writing Files</vt:lpstr>
      <vt:lpstr>Python for Data Analytics ByteSized Labs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Code@Penn</dc:title>
  <dc:creator>Microsoft Office User</dc:creator>
  <cp:lastModifiedBy>Microsoft Office User</cp:lastModifiedBy>
  <cp:revision>167</cp:revision>
  <dcterms:created xsi:type="dcterms:W3CDTF">2017-08-07T17:58:10Z</dcterms:created>
  <dcterms:modified xsi:type="dcterms:W3CDTF">2017-09-23T20:43:20Z</dcterms:modified>
</cp:coreProperties>
</file>

<file path=docProps/thumbnail.jpeg>
</file>